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8"/>
  </p:notesMasterIdLst>
  <p:sldIdLst>
    <p:sldId id="256" r:id="rId2"/>
    <p:sldId id="257" r:id="rId3"/>
    <p:sldId id="258" r:id="rId4"/>
    <p:sldId id="306" r:id="rId5"/>
    <p:sldId id="292" r:id="rId6"/>
    <p:sldId id="315" r:id="rId7"/>
    <p:sldId id="316" r:id="rId8"/>
    <p:sldId id="317" r:id="rId9"/>
    <p:sldId id="330" r:id="rId10"/>
    <p:sldId id="327" r:id="rId11"/>
    <p:sldId id="329" r:id="rId12"/>
    <p:sldId id="309" r:id="rId13"/>
    <p:sldId id="325" r:id="rId14"/>
    <p:sldId id="326" r:id="rId15"/>
    <p:sldId id="333" r:id="rId16"/>
    <p:sldId id="299" r:id="rId17"/>
    <p:sldId id="331" r:id="rId18"/>
    <p:sldId id="318" r:id="rId19"/>
    <p:sldId id="328" r:id="rId20"/>
    <p:sldId id="321" r:id="rId21"/>
    <p:sldId id="322" r:id="rId22"/>
    <p:sldId id="302" r:id="rId23"/>
    <p:sldId id="323" r:id="rId24"/>
    <p:sldId id="303" r:id="rId25"/>
    <p:sldId id="324" r:id="rId26"/>
    <p:sldId id="30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44"/>
    <p:restoredTop sz="73678" autoAdjust="0"/>
  </p:normalViewPr>
  <p:slideViewPr>
    <p:cSldViewPr snapToGrid="0" snapToObjects="1">
      <p:cViewPr varScale="1">
        <p:scale>
          <a:sx n="63" d="100"/>
          <a:sy n="63" d="100"/>
        </p:scale>
        <p:origin x="1565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33BAC-7B30-4092-A3FD-29E7E8881ED7}" type="datetimeFigureOut">
              <a:rPr lang="pt-PT" smtClean="0"/>
              <a:t>22/01/2021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95C6D-412F-4378-98FD-C3F6F06F564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2663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Boa tarde estou aqui para vos apresentar a minha tese como o tema “A </a:t>
            </a:r>
            <a:r>
              <a:rPr lang="pt-PT" noProof="0" dirty="0" err="1"/>
              <a:t>new</a:t>
            </a:r>
            <a:r>
              <a:rPr lang="pt-PT" noProof="0" dirty="0"/>
              <a:t> </a:t>
            </a:r>
            <a:r>
              <a:rPr lang="pt-PT" noProof="0" dirty="0" err="1"/>
              <a:t>interaction</a:t>
            </a:r>
            <a:r>
              <a:rPr lang="pt-PT" noProof="0" dirty="0"/>
              <a:t> </a:t>
            </a:r>
            <a:r>
              <a:rPr lang="pt-PT" noProof="0" dirty="0" err="1"/>
              <a:t>experience</a:t>
            </a:r>
            <a:r>
              <a:rPr lang="pt-PT" noProof="0" dirty="0"/>
              <a:t> in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 </a:t>
            </a:r>
            <a:r>
              <a:rPr lang="pt-PT" noProof="0" dirty="0" err="1"/>
              <a:t>Museum</a:t>
            </a:r>
            <a:r>
              <a:rPr lang="pt-PT" noProof="0" dirty="0"/>
              <a:t>” mais especificamente sobre a adição do Raio Catódico a já existente aplicação </a:t>
            </a:r>
            <a:r>
              <a:rPr lang="pt-PT" noProof="0" dirty="0" err="1"/>
              <a:t>Extended</a:t>
            </a:r>
            <a:r>
              <a:rPr lang="pt-PT" noProof="0" dirty="0"/>
              <a:t> Play </a:t>
            </a:r>
            <a:r>
              <a:rPr lang="pt-PT" noProof="0" dirty="0" err="1"/>
              <a:t>at</a:t>
            </a:r>
            <a:r>
              <a:rPr lang="pt-PT" noProof="0" dirty="0"/>
              <a:t> Faraday</a:t>
            </a:r>
            <a:br>
              <a:rPr lang="pt-PT" noProof="0" dirty="0"/>
            </a:br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37696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Nestas imagens pode se ver a aplicação durante o jogo. </a:t>
            </a:r>
          </a:p>
          <a:p>
            <a:r>
              <a:rPr lang="pt-PT" noProof="0" dirty="0"/>
              <a:t>Na imagem da esquerda, em cima está o exemplo de uma dica e em baixo de uma explicação.</a:t>
            </a:r>
            <a:br>
              <a:rPr lang="pt-PT" noProof="0" dirty="0"/>
            </a:br>
            <a:br>
              <a:rPr lang="pt-PT" noProof="0" dirty="0"/>
            </a:br>
            <a:r>
              <a:rPr lang="pt-PT" noProof="0" dirty="0"/>
              <a:t>As explicações servem para guiar o utilizador pela aplicação dando o próximo objetivo e explicação o objetivo comprido.</a:t>
            </a:r>
            <a:br>
              <a:rPr lang="pt-PT" noProof="0" dirty="0"/>
            </a:br>
            <a:r>
              <a:rPr lang="pt-PT" noProof="0" dirty="0"/>
              <a:t>A Dica aparece se passado um minuto se o  utilizador não conseguir cumprir um determinado objetivo </a:t>
            </a:r>
            <a:br>
              <a:rPr lang="pt-PT" noProof="0" dirty="0"/>
            </a:br>
            <a:r>
              <a:rPr lang="pt-PT" noProof="0" dirty="0"/>
              <a:t>Dos lados estão os botões e o painel de controlo, escolhemos que estes estejam nos lados, pois é mais fácil para o utilizador interagir</a:t>
            </a:r>
            <a:br>
              <a:rPr lang="pt-PT" noProof="0" dirty="0"/>
            </a:br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32637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Os botões permitem ver os objetivos, pop-ups, instruções, esconder o objeto para melhorar a visibilidade da ampola e desligar a partes aumentadas do objeto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3741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teste tem como objetivo medir a aplicação em termos de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especialmente em termos de aceitação, se gostam da aplicação e se percebem a interface</a:t>
            </a:r>
          </a:p>
          <a:p>
            <a:r>
              <a:rPr lang="pt-PT" dirty="0"/>
              <a:t>Perceber comos os utilizador interagem com a aplicação, ou seja como seguram o tablet e como interagem, e se preferem em </a:t>
            </a:r>
            <a:r>
              <a:rPr lang="pt-PT" dirty="0" err="1"/>
              <a:t>landscape</a:t>
            </a:r>
            <a:r>
              <a:rPr lang="pt-PT" dirty="0"/>
              <a:t> </a:t>
            </a:r>
            <a:r>
              <a:rPr lang="pt-PT" dirty="0" err="1"/>
              <a:t>or</a:t>
            </a:r>
            <a:r>
              <a:rPr lang="pt-PT" dirty="0"/>
              <a:t> </a:t>
            </a:r>
            <a:r>
              <a:rPr lang="pt-PT" dirty="0" err="1"/>
              <a:t>portrait</a:t>
            </a:r>
            <a:r>
              <a:rPr lang="pt-PT" dirty="0"/>
              <a:t> </a:t>
            </a:r>
            <a:r>
              <a:rPr lang="pt-PT"/>
              <a:t>orientation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98040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recolher os utilizadores apelei nos grupos no técnico no Facebook para virem fazer o teste, onde seguindo as regras de segurança pelo Covid-19, os utilizadores utilizavam o jogo sem qualquer ajuda, usando o método “</a:t>
            </a:r>
            <a:r>
              <a:rPr lang="pt-PT" dirty="0" err="1"/>
              <a:t>think</a:t>
            </a:r>
            <a:r>
              <a:rPr lang="pt-PT" dirty="0"/>
              <a:t> </a:t>
            </a:r>
            <a:r>
              <a:rPr lang="pt-PT" dirty="0" err="1"/>
              <a:t>aloud</a:t>
            </a:r>
            <a:r>
              <a:rPr lang="pt-PT" dirty="0"/>
              <a:t>” ou seja vão falando sobre o que estão a  tentar fazer ou a espera que  aconteça enquanto usam a aplicação, o que me permite perceber melhor o utilizador, e o que este está a espera que a nossa aplicação faça. No final de completarem o jogo respondem a um questionário, com questões demográficas, questões do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</a:t>
            </a:r>
            <a:r>
              <a:rPr lang="pt-PT" dirty="0" err="1"/>
              <a:t>Questionnaire</a:t>
            </a:r>
            <a:r>
              <a:rPr lang="pt-PT" dirty="0"/>
              <a:t>, e identificam se quiserem a melhor e pior parte de utilizar a nossa app.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4583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Tivemos o teste aberto durante uma semana e meia onde tivemos 20 utilizadores, dos quais</a:t>
            </a:r>
          </a:p>
          <a:p>
            <a:r>
              <a:rPr lang="pt-PT" dirty="0"/>
              <a:t>50% eram homens. 80% dos utilizadores tinha entre 19-25 anos e 20% entre 26-40 anos de idade. Em termos</a:t>
            </a:r>
          </a:p>
          <a:p>
            <a:r>
              <a:rPr lang="pt-PT" dirty="0"/>
              <a:t>de habilitações académicas, 45% tinha a Licenciatura, 35% Mestrado e ambos com 10% de Doutoramento e 12ª ano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Estes são valores demográficos normais tendo em conta onde partilhamos o teste.</a:t>
            </a:r>
            <a:br>
              <a:rPr lang="en-US" dirty="0"/>
            </a:b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620276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user experience questionnaire, </a:t>
            </a:r>
            <a:r>
              <a:rPr lang="en-US" dirty="0" err="1"/>
              <a:t>tivemos</a:t>
            </a:r>
            <a:r>
              <a:rPr lang="en-US" dirty="0"/>
              <a:t> bons </a:t>
            </a:r>
            <a:r>
              <a:rPr lang="en-US" dirty="0" err="1"/>
              <a:t>resultados</a:t>
            </a:r>
            <a:r>
              <a:rPr lang="en-US" dirty="0"/>
              <a:t>, </a:t>
            </a:r>
            <a:r>
              <a:rPr lang="en-US" dirty="0" err="1"/>
              <a:t>especialmente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pt-PT" noProof="0" dirty="0"/>
              <a:t>campos </a:t>
            </a:r>
            <a:r>
              <a:rPr lang="pt-PT" dirty="0"/>
              <a:t>atratividade</a:t>
            </a:r>
            <a:r>
              <a:rPr lang="pt-PT" noProof="0" dirty="0"/>
              <a:t>, </a:t>
            </a:r>
            <a:r>
              <a:rPr lang="pt-PT" dirty="0"/>
              <a:t>eficiência</a:t>
            </a:r>
            <a:r>
              <a:rPr lang="pt-PT" noProof="0" dirty="0"/>
              <a:t>, </a:t>
            </a:r>
            <a:r>
              <a:rPr lang="pt-PT" dirty="0"/>
              <a:t>estimulação e inovação</a:t>
            </a:r>
            <a:endParaRPr lang="pt-PT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/>
              <a:t>Na tabela, pode se ver a média, o desvio padrão e o intervalo de confiança, mostrando que estes valores são de confiança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7338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indetificados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problemas</a:t>
            </a:r>
            <a:r>
              <a:rPr lang="en-US" dirty="0"/>
              <a:t>: </a:t>
            </a:r>
            <a:r>
              <a:rPr lang="en-US" dirty="0" err="1"/>
              <a:t>Segurar</a:t>
            </a:r>
            <a:r>
              <a:rPr lang="en-US" dirty="0"/>
              <a:t> o tablet no </a:t>
            </a:r>
            <a:r>
              <a:rPr lang="en-US" dirty="0" err="1"/>
              <a:t>lugar</a:t>
            </a:r>
            <a:r>
              <a:rPr lang="en-US" dirty="0"/>
              <a:t> e a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aprendizagem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 </a:t>
            </a:r>
            <a:r>
              <a:rPr lang="en-US" dirty="0" err="1"/>
              <a:t>problema</a:t>
            </a:r>
            <a:r>
              <a:rPr lang="en-US" dirty="0"/>
              <a:t> da curve de </a:t>
            </a:r>
            <a:r>
              <a:rPr lang="en-US" dirty="0" err="1"/>
              <a:t>aprendizagem</a:t>
            </a:r>
            <a:r>
              <a:rPr lang="en-US" dirty="0"/>
              <a:t>,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resolvido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mudarmos</a:t>
            </a:r>
            <a:r>
              <a:rPr lang="en-US" dirty="0"/>
              <a:t> o </a:t>
            </a:r>
            <a:r>
              <a:rPr lang="en-US" dirty="0" err="1"/>
              <a:t>texto</a:t>
            </a:r>
            <a:r>
              <a:rPr lang="en-US" dirty="0"/>
              <a:t> das </a:t>
            </a:r>
            <a:r>
              <a:rPr lang="en-US" dirty="0" err="1"/>
              <a:t>explicações</a:t>
            </a:r>
            <a:r>
              <a:rPr lang="en-US" dirty="0"/>
              <a:t>. </a:t>
            </a:r>
            <a:br>
              <a:rPr lang="en-US" dirty="0"/>
            </a:b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Não há uma maneira mais comum de segurar / usar o tablet, em termos de com que mão seguram e como interagem, mas é possível verificar que os utilizadores preferem usar em </a:t>
            </a:r>
            <a:r>
              <a:rPr lang="pt-PT" dirty="0" err="1"/>
              <a:t>Landscape</a:t>
            </a:r>
            <a:r>
              <a:rPr lang="pt-PT" dirty="0"/>
              <a:t> </a:t>
            </a:r>
            <a:r>
              <a:rPr lang="pt-PT" dirty="0" err="1"/>
              <a:t>mode</a:t>
            </a:r>
            <a:r>
              <a:rPr lang="pt-PT" dirty="0"/>
              <a:t>.</a:t>
            </a:r>
            <a:br>
              <a:rPr lang="pt-PT" dirty="0"/>
            </a:br>
            <a:br>
              <a:rPr lang="pt-PT" dirty="0"/>
            </a:br>
            <a:r>
              <a:rPr lang="pt-PT" dirty="0"/>
              <a:t>Em relação a interface um utilizador disse: A interface é bem concebida, uniforme e com todas as funcionalidades necessárias para funcionar corretamente,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Em geral os resultados são muito bons e vão de acordo com aquilo que queríamos alcançar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9055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Além dos documentos entregues</a:t>
            </a:r>
          </a:p>
          <a:p>
            <a:endParaRPr lang="pt-PT" noProof="0" dirty="0"/>
          </a:p>
          <a:p>
            <a:r>
              <a:rPr lang="pt-PT" noProof="0" dirty="0"/>
              <a:t>Como já tinha sido dito anteriormente, desenvolvemos uma </a:t>
            </a:r>
            <a:r>
              <a:rPr lang="pt-PT" noProof="0" dirty="0" err="1"/>
              <a:t>vesão</a:t>
            </a:r>
            <a:r>
              <a:rPr lang="pt-PT" noProof="0" dirty="0"/>
              <a:t> </a:t>
            </a:r>
            <a:r>
              <a:rPr lang="pt-PT" noProof="0" dirty="0" err="1"/>
              <a:t>WebGL</a:t>
            </a:r>
            <a:r>
              <a:rPr lang="pt-PT" noProof="0" dirty="0"/>
              <a:t> Em relação a versão android, entregamos uma versão com </a:t>
            </a:r>
            <a:r>
              <a:rPr lang="pt-PT" noProof="0" dirty="0" err="1"/>
              <a:t>model</a:t>
            </a:r>
            <a:r>
              <a:rPr lang="pt-PT" noProof="0" dirty="0"/>
              <a:t> target e outra com </a:t>
            </a:r>
            <a:r>
              <a:rPr lang="pt-PT" noProof="0" dirty="0" err="1"/>
              <a:t>image</a:t>
            </a:r>
            <a:r>
              <a:rPr lang="pt-PT" noProof="0" dirty="0"/>
              <a:t> target, ambas numa versão só com o meu trabalho e noutra juntamente com o trabalho já realizado e em português e em </a:t>
            </a:r>
            <a:r>
              <a:rPr lang="pt-PT" noProof="0" dirty="0" err="1"/>
              <a:t>ingles</a:t>
            </a:r>
            <a:r>
              <a:rPr lang="pt-PT" noProof="0" dirty="0"/>
              <a:t>,</a:t>
            </a:r>
            <a:br>
              <a:rPr lang="pt-PT" noProof="0" dirty="0"/>
            </a:br>
            <a:br>
              <a:rPr lang="pt-PT" noProof="0" dirty="0"/>
            </a:br>
            <a:r>
              <a:rPr lang="pt-PT" noProof="0" dirty="0"/>
              <a:t>Criamos também um repositório no </a:t>
            </a:r>
            <a:r>
              <a:rPr lang="pt-PT" noProof="0" dirty="0" err="1"/>
              <a:t>Github</a:t>
            </a:r>
            <a:r>
              <a:rPr lang="pt-PT" noProof="0" dirty="0"/>
              <a:t>, com todo o código e estas versão, juntamente com o </a:t>
            </a:r>
            <a:r>
              <a:rPr lang="pt-PT" noProof="0" dirty="0" err="1"/>
              <a:t>techncical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, pretendemos facilitar a entrada no projeto dos próximos aluno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5057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Em</a:t>
            </a:r>
            <a:r>
              <a:rPr lang="en-US" dirty="0"/>
              <a:t> ambas as </a:t>
            </a:r>
            <a:r>
              <a:rPr lang="en-US" dirty="0" err="1"/>
              <a:t>aplicações</a:t>
            </a:r>
            <a:r>
              <a:rPr lang="en-US" dirty="0"/>
              <a:t>, </a:t>
            </a:r>
            <a:r>
              <a:rPr lang="en-US" dirty="0" err="1"/>
              <a:t>Andoird</a:t>
            </a:r>
            <a:r>
              <a:rPr lang="en-US" dirty="0"/>
              <a:t> e </a:t>
            </a:r>
            <a:r>
              <a:rPr lang="en-US" dirty="0" err="1"/>
              <a:t>WebGl</a:t>
            </a:r>
            <a:r>
              <a:rPr lang="en-US" dirty="0"/>
              <a:t> </a:t>
            </a:r>
            <a:r>
              <a:rPr lang="en-US" dirty="0" err="1"/>
              <a:t>tivemos</a:t>
            </a:r>
            <a:r>
              <a:rPr lang="en-US" dirty="0"/>
              <a:t> bons </a:t>
            </a:r>
            <a:r>
              <a:rPr lang="en-US" dirty="0" err="1"/>
              <a:t>resultados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pt-PT" dirty="0"/>
              <a:t>A partir dos testes podemos concluir que a nossa aplicação é divertida, interessante e ajuda o utilizador a desfrutar do museu</a:t>
            </a:r>
          </a:p>
          <a:p>
            <a:r>
              <a:rPr lang="pt-PT" dirty="0"/>
              <a:t>Ou seja, Podemos afirmar que completamos os </a:t>
            </a:r>
            <a:r>
              <a:rPr lang="pt-PT" dirty="0" err="1"/>
              <a:t>objectivos</a:t>
            </a:r>
            <a:r>
              <a:rPr lang="pt-PT" dirty="0"/>
              <a:t> da nossa tese</a:t>
            </a:r>
          </a:p>
          <a:p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356562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Contudo</a:t>
            </a:r>
            <a:r>
              <a:rPr lang="en-US" dirty="0"/>
              <a:t> o </a:t>
            </a:r>
            <a:r>
              <a:rPr lang="en-US" dirty="0" err="1"/>
              <a:t>trabalho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limitações</a:t>
            </a:r>
            <a:r>
              <a:rPr lang="en-US" dirty="0"/>
              <a:t>, a </a:t>
            </a:r>
            <a:r>
              <a:rPr lang="en-US" dirty="0" err="1"/>
              <a:t>priemira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</a:t>
            </a:r>
            <a:r>
              <a:rPr lang="en-US" dirty="0" err="1"/>
              <a:t>sala</a:t>
            </a:r>
            <a:r>
              <a:rPr lang="en-US" dirty="0"/>
              <a:t> as </a:t>
            </a:r>
            <a:r>
              <a:rPr lang="en-US" dirty="0" err="1"/>
              <a:t>escuras</a:t>
            </a:r>
            <a:r>
              <a:rPr lang="en-US" dirty="0"/>
              <a:t>, mas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cobrimos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aplicção</a:t>
            </a:r>
            <a:r>
              <a:rPr lang="en-US" dirty="0"/>
              <a:t> visto que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a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atualmente</a:t>
            </a:r>
            <a:br>
              <a:rPr lang="en-US" dirty="0"/>
            </a:br>
            <a:r>
              <a:rPr lang="en-US" dirty="0"/>
              <a:t>e a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o facto que </a:t>
            </a:r>
            <a:r>
              <a:rPr lang="en-US" dirty="0" err="1"/>
              <a:t>ecrãs</a:t>
            </a:r>
            <a:r>
              <a:rPr lang="en-US" dirty="0"/>
              <a:t>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pequenos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 a interface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ficar</a:t>
            </a:r>
            <a:r>
              <a:rPr lang="en-US" dirty="0"/>
              <a:t> </a:t>
            </a:r>
            <a:r>
              <a:rPr lang="en-US" dirty="0" err="1"/>
              <a:t>tão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. 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aos</a:t>
            </a:r>
            <a:r>
              <a:rPr lang="en-US" dirty="0"/>
              <a:t> </a:t>
            </a:r>
            <a:r>
              <a:rPr lang="en-US" dirty="0" err="1"/>
              <a:t>proximos</a:t>
            </a:r>
            <a:r>
              <a:rPr lang="en-US" dirty="0"/>
              <a:t> </a:t>
            </a:r>
            <a:r>
              <a:rPr lang="en-US" dirty="0" err="1"/>
              <a:t>passos</a:t>
            </a:r>
            <a:r>
              <a:rPr lang="en-US" dirty="0"/>
              <a:t> da </a:t>
            </a:r>
            <a:r>
              <a:rPr lang="en-US" dirty="0" err="1"/>
              <a:t>tese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 err="1"/>
              <a:t>Relção</a:t>
            </a:r>
            <a:r>
              <a:rPr lang="en-US" dirty="0"/>
              <a:t> da </a:t>
            </a:r>
            <a:r>
              <a:rPr lang="en-US" dirty="0" err="1"/>
              <a:t>groussura</a:t>
            </a:r>
            <a:r>
              <a:rPr lang="en-US" dirty="0"/>
              <a:t> do e-bean com a </a:t>
            </a:r>
            <a:r>
              <a:rPr lang="en-US" dirty="0" err="1"/>
              <a:t>intensidade</a:t>
            </a:r>
            <a:r>
              <a:rPr lang="en-US" dirty="0"/>
              <a:t> e </a:t>
            </a:r>
            <a:r>
              <a:rPr lang="en-US" dirty="0" err="1"/>
              <a:t>tensão</a:t>
            </a:r>
            <a:endParaRPr lang="en-US" dirty="0"/>
          </a:p>
          <a:p>
            <a:r>
              <a:rPr lang="en-US" dirty="0"/>
              <a:t>BLE – Motor </a:t>
            </a:r>
            <a:r>
              <a:rPr lang="en-US" dirty="0" err="1"/>
              <a:t>ampola</a:t>
            </a:r>
            <a:r>
              <a:rPr lang="en-US" dirty="0"/>
              <a:t> – </a:t>
            </a:r>
            <a:r>
              <a:rPr lang="en-US" dirty="0" err="1"/>
              <a:t>Completar</a:t>
            </a:r>
            <a:r>
              <a:rPr lang="en-US" dirty="0"/>
              <a:t> o </a:t>
            </a:r>
            <a:r>
              <a:rPr lang="en-US" dirty="0" err="1"/>
              <a:t>ciculo</a:t>
            </a:r>
            <a:r>
              <a:rPr lang="en-US" dirty="0"/>
              <a:t> de </a:t>
            </a:r>
            <a:r>
              <a:rPr lang="en-US" dirty="0" err="1"/>
              <a:t>interatividade</a:t>
            </a:r>
            <a:r>
              <a:rPr lang="en-US" dirty="0"/>
              <a:t> –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interativa</a:t>
            </a:r>
            <a:r>
              <a:rPr lang="en-US" dirty="0"/>
              <a:t> e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imersiva</a:t>
            </a:r>
            <a:endParaRPr lang="en-US" dirty="0"/>
          </a:p>
          <a:p>
            <a:r>
              <a:rPr lang="en-US" dirty="0" err="1"/>
              <a:t>Segurar</a:t>
            </a:r>
            <a:r>
              <a:rPr lang="en-US" dirty="0"/>
              <a:t> no tablet no sitio </a:t>
            </a:r>
            <a:r>
              <a:rPr lang="en-US" dirty="0" err="1"/>
              <a:t>certo</a:t>
            </a:r>
            <a:endParaRPr lang="en-US" dirty="0"/>
          </a:p>
          <a:p>
            <a:r>
              <a:rPr lang="en-US" dirty="0" err="1"/>
              <a:t>Trabalho</a:t>
            </a:r>
            <a:r>
              <a:rPr lang="en-US" dirty="0"/>
              <a:t> do </a:t>
            </a:r>
            <a:r>
              <a:rPr lang="en-US" dirty="0" err="1"/>
              <a:t>artista</a:t>
            </a:r>
            <a:r>
              <a:rPr lang="en-US" dirty="0"/>
              <a:t> da UI , com padding </a:t>
            </a:r>
            <a:r>
              <a:rPr lang="en-US" dirty="0" err="1"/>
              <a:t>amrgins</a:t>
            </a:r>
            <a:r>
              <a:rPr lang="en-US" dirty="0"/>
              <a:t> que fonts e </a:t>
            </a:r>
            <a:r>
              <a:rPr lang="en-US" dirty="0" err="1"/>
              <a:t>quando</a:t>
            </a:r>
            <a:r>
              <a:rPr lang="en-US" dirty="0"/>
              <a:t> usar, </a:t>
            </a:r>
            <a:r>
              <a:rPr lang="en-US" dirty="0" err="1"/>
              <a:t>tamanhos</a:t>
            </a:r>
            <a:r>
              <a:rPr lang="en-US" dirty="0"/>
              <a:t> e </a:t>
            </a:r>
            <a:r>
              <a:rPr lang="en-US" dirty="0" err="1"/>
              <a:t>cors</a:t>
            </a:r>
            <a:endParaRPr lang="en-US" dirty="0"/>
          </a:p>
          <a:p>
            <a:br>
              <a:rPr lang="en-US" dirty="0"/>
            </a:br>
            <a:r>
              <a:rPr lang="en-US" dirty="0" err="1"/>
              <a:t>Gostaria</a:t>
            </a:r>
            <a:r>
              <a:rPr lang="en-US" dirty="0"/>
              <a:t> de </a:t>
            </a:r>
            <a:r>
              <a:rPr lang="en-US" dirty="0" err="1"/>
              <a:t>destacar</a:t>
            </a:r>
            <a:r>
              <a:rPr lang="en-US" dirty="0"/>
              <a:t> que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ultimos</a:t>
            </a:r>
            <a:r>
              <a:rPr lang="en-US" dirty="0"/>
              <a:t>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 do Future Work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resolvi</a:t>
            </a:r>
            <a:r>
              <a:rPr lang="en-US" dirty="0"/>
              <a:t>.</a:t>
            </a:r>
          </a:p>
          <a:p>
            <a:r>
              <a:rPr lang="en-US" dirty="0"/>
              <a:t>O </a:t>
            </a:r>
            <a:r>
              <a:rPr lang="en-US" dirty="0" err="1"/>
              <a:t>penultimo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haver com a </a:t>
            </a:r>
            <a:r>
              <a:rPr lang="en-US" dirty="0" err="1"/>
              <a:t>necessidade</a:t>
            </a:r>
            <a:r>
              <a:rPr lang="en-US" dirty="0"/>
              <a:t> de </a:t>
            </a:r>
            <a:r>
              <a:rPr lang="en-US" dirty="0" err="1"/>
              <a:t>destinguir</a:t>
            </a:r>
            <a:r>
              <a:rPr lang="en-US" dirty="0"/>
              <a:t> dentro das </a:t>
            </a:r>
            <a:r>
              <a:rPr lang="en-US" dirty="0" err="1"/>
              <a:t>funcionalidades</a:t>
            </a:r>
            <a:r>
              <a:rPr lang="en-US" dirty="0"/>
              <a:t> da </a:t>
            </a:r>
            <a:r>
              <a:rPr lang="en-US" dirty="0" err="1"/>
              <a:t>aplicação</a:t>
            </a:r>
            <a:r>
              <a:rPr lang="en-US" dirty="0"/>
              <a:t> que </a:t>
            </a:r>
            <a:r>
              <a:rPr lang="en-US" dirty="0" err="1"/>
              <a:t>obejto</a:t>
            </a:r>
            <a:r>
              <a:rPr lang="en-US" dirty="0"/>
              <a:t> </a:t>
            </a:r>
            <a:r>
              <a:rPr lang="en-US" dirty="0" err="1"/>
              <a:t>estamos</a:t>
            </a:r>
            <a:r>
              <a:rPr lang="en-US" dirty="0"/>
              <a:t> a </a:t>
            </a:r>
            <a:r>
              <a:rPr lang="en-US" dirty="0" err="1"/>
              <a:t>falar</a:t>
            </a:r>
            <a:r>
              <a:rPr lang="en-US" dirty="0"/>
              <a:t>, por </a:t>
            </a:r>
            <a:r>
              <a:rPr lang="en-US" dirty="0" err="1"/>
              <a:t>exemplo</a:t>
            </a:r>
            <a:r>
              <a:rPr lang="en-US" dirty="0"/>
              <a:t> no BLE, </a:t>
            </a:r>
            <a:r>
              <a:rPr lang="en-US" dirty="0" err="1"/>
              <a:t>entao</a:t>
            </a:r>
            <a:r>
              <a:rPr lang="en-US" dirty="0"/>
              <a:t> </a:t>
            </a:r>
            <a:r>
              <a:rPr lang="en-US" dirty="0" err="1"/>
              <a:t>criamos</a:t>
            </a:r>
            <a:r>
              <a:rPr lang="en-US" dirty="0"/>
              <a:t> a </a:t>
            </a:r>
            <a:r>
              <a:rPr lang="en-US" dirty="0" err="1"/>
              <a:t>a</a:t>
            </a:r>
            <a:r>
              <a:rPr lang="en-US" dirty="0"/>
              <a:t> base de dados para </a:t>
            </a:r>
            <a:r>
              <a:rPr lang="en-US" dirty="0" err="1"/>
              <a:t>gerir</a:t>
            </a:r>
            <a:r>
              <a:rPr lang="en-US" dirty="0"/>
              <a:t> e </a:t>
            </a:r>
            <a:r>
              <a:rPr lang="en-US" dirty="0" err="1"/>
              <a:t>diminuir</a:t>
            </a:r>
            <a:r>
              <a:rPr lang="en-US" dirty="0"/>
              <a:t> a </a:t>
            </a:r>
            <a:r>
              <a:rPr lang="en-US" dirty="0" err="1"/>
              <a:t>probabilidade</a:t>
            </a:r>
            <a:r>
              <a:rPr lang="en-US" dirty="0"/>
              <a:t> de </a:t>
            </a:r>
            <a:r>
              <a:rPr lang="en-US" dirty="0" err="1"/>
              <a:t>erros</a:t>
            </a:r>
            <a:r>
              <a:rPr lang="en-US" dirty="0"/>
              <a:t> </a:t>
            </a:r>
            <a:r>
              <a:rPr lang="en-US" dirty="0" err="1"/>
              <a:t>semanticos</a:t>
            </a:r>
            <a:endParaRPr lang="en-US" dirty="0"/>
          </a:p>
          <a:p>
            <a:r>
              <a:rPr lang="en-US" dirty="0"/>
              <a:t>O ultimo </a:t>
            </a:r>
            <a:r>
              <a:rPr lang="en-US" dirty="0" err="1"/>
              <a:t>tem</a:t>
            </a:r>
            <a:r>
              <a:rPr lang="en-US" dirty="0"/>
              <a:t> haver com </a:t>
            </a:r>
            <a:r>
              <a:rPr lang="en-US" dirty="0" err="1"/>
              <a:t>customização</a:t>
            </a:r>
            <a:r>
              <a:rPr lang="en-US" dirty="0"/>
              <a:t>, que </a:t>
            </a:r>
            <a:r>
              <a:rPr lang="en-US" dirty="0" err="1"/>
              <a:t>retiramos</a:t>
            </a:r>
            <a:r>
              <a:rPr lang="en-US" dirty="0"/>
              <a:t> do related work que era algo </a:t>
            </a:r>
            <a:r>
              <a:rPr lang="en-US" dirty="0" err="1"/>
              <a:t>bastante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para o </a:t>
            </a:r>
            <a:r>
              <a:rPr lang="en-US" dirty="0" err="1"/>
              <a:t>utilizador</a:t>
            </a:r>
            <a:r>
              <a:rPr lang="en-US" dirty="0"/>
              <a:t>, </a:t>
            </a:r>
            <a:r>
              <a:rPr lang="en-US" dirty="0" err="1"/>
              <a:t>então</a:t>
            </a:r>
            <a:r>
              <a:rPr lang="en-US" dirty="0"/>
              <a:t> </a:t>
            </a:r>
            <a:r>
              <a:rPr lang="en-US" dirty="0" err="1"/>
              <a:t>tivemos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ideia</a:t>
            </a:r>
            <a:r>
              <a:rPr lang="en-US" dirty="0"/>
              <a:t> de </a:t>
            </a:r>
            <a:r>
              <a:rPr lang="en-US" dirty="0" err="1"/>
              <a:t>customizar</a:t>
            </a:r>
            <a:r>
              <a:rPr lang="en-US" dirty="0"/>
              <a:t> as </a:t>
            </a:r>
            <a:r>
              <a:rPr lang="en-US" dirty="0" err="1"/>
              <a:t>informação</a:t>
            </a:r>
            <a:r>
              <a:rPr lang="en-US" dirty="0"/>
              <a:t> </a:t>
            </a:r>
            <a:r>
              <a:rPr lang="en-US" dirty="0" err="1"/>
              <a:t>passas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utilizador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explicações</a:t>
            </a:r>
            <a:r>
              <a:rPr lang="en-US" dirty="0"/>
              <a:t> e </a:t>
            </a:r>
            <a:r>
              <a:rPr lang="en-US" dirty="0" err="1"/>
              <a:t>dicas</a:t>
            </a:r>
            <a:r>
              <a:rPr lang="en-US" dirty="0"/>
              <a:t> </a:t>
            </a:r>
            <a:r>
              <a:rPr lang="en-US" dirty="0" err="1"/>
              <a:t>conforme</a:t>
            </a:r>
            <a:r>
              <a:rPr lang="en-US" dirty="0"/>
              <a:t> o </a:t>
            </a:r>
            <a:r>
              <a:rPr lang="en-US" dirty="0" err="1"/>
              <a:t>conhecimento</a:t>
            </a:r>
            <a:r>
              <a:rPr lang="en-US" dirty="0"/>
              <a:t> do </a:t>
            </a:r>
            <a:r>
              <a:rPr lang="en-US" dirty="0" err="1"/>
              <a:t>mesmo</a:t>
            </a:r>
            <a:r>
              <a:rPr lang="en-US" dirty="0"/>
              <a:t>. Tal e qual </a:t>
            </a:r>
            <a:r>
              <a:rPr lang="en-US" dirty="0" err="1"/>
              <a:t>como</a:t>
            </a:r>
            <a:r>
              <a:rPr lang="en-US" dirty="0"/>
              <a:t> se </a:t>
            </a:r>
            <a:r>
              <a:rPr lang="en-US" dirty="0" err="1"/>
              <a:t>escolhe</a:t>
            </a:r>
            <a:r>
              <a:rPr lang="en-US" dirty="0"/>
              <a:t> a </a:t>
            </a:r>
            <a:r>
              <a:rPr lang="en-US" dirty="0" err="1"/>
              <a:t>dificuldade</a:t>
            </a:r>
            <a:r>
              <a:rPr lang="en-US" dirty="0"/>
              <a:t> de um </a:t>
            </a:r>
            <a:r>
              <a:rPr lang="en-US" dirty="0" err="1"/>
              <a:t>jogo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38933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Nesta apresentação vamos falar da introdução e dos objetivos da tese, do trabalho realizado e em mais detalhe sobre a aplicação </a:t>
            </a:r>
            <a:r>
              <a:rPr lang="pt-PT" noProof="0" dirty="0" err="1"/>
              <a:t>WebGl</a:t>
            </a:r>
            <a:r>
              <a:rPr lang="pt-PT" noProof="0" dirty="0"/>
              <a:t> e </a:t>
            </a:r>
            <a:r>
              <a:rPr lang="pt-PT" noProof="0" dirty="0" err="1"/>
              <a:t>andoird</a:t>
            </a:r>
            <a:r>
              <a:rPr lang="pt-PT" noProof="0" dirty="0"/>
              <a:t>, da avaliação destas aplicações e das conclusões obtidas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71346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Gostaria de acabar com esta frase de </a:t>
            </a:r>
            <a:r>
              <a:rPr lang="pt-PT"/>
              <a:t>Tim Cook, CEO da Apple, </a:t>
            </a:r>
            <a:r>
              <a:rPr lang="pt-PT" dirty="0"/>
              <a:t>que penso que tem muito haver com o nosso trabalho: </a:t>
            </a:r>
            <a:br>
              <a:rPr lang="pt-PT" dirty="0"/>
            </a:br>
            <a:r>
              <a:rPr lang="pt-PT" dirty="0"/>
              <a:t>Acreditamos que a realidade aumentada vai mudar para sempre a forma como utilizamos a tecnologia. Já estamos a ver coisas que vão transformar a forma como trabalhamos, brincamos, nos conectamos e aprendemos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Obrigado</a:t>
            </a: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0369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trabalho segue o trabalho já realizado na tese </a:t>
            </a:r>
            <a:r>
              <a:rPr lang="pt-PT" dirty="0" err="1"/>
              <a:t>extended</a:t>
            </a:r>
            <a:r>
              <a:rPr lang="pt-PT" dirty="0"/>
              <a:t> play </a:t>
            </a:r>
            <a:r>
              <a:rPr lang="pt-PT" dirty="0" err="1"/>
              <a:t>at</a:t>
            </a:r>
            <a:r>
              <a:rPr lang="pt-PT" dirty="0"/>
              <a:t> Faraday</a:t>
            </a:r>
          </a:p>
          <a:p>
            <a:endParaRPr lang="pt-PT" dirty="0"/>
          </a:p>
          <a:p>
            <a:r>
              <a:rPr lang="pt-PT" dirty="0"/>
              <a:t>Conta com a colaboração da Faculdade de Belas artes onde a aluna Marta Mendes realizou um modelo 3d do objeto</a:t>
            </a:r>
          </a:p>
          <a:p>
            <a:r>
              <a:rPr lang="pt-PT" dirty="0"/>
              <a:t>e tem como objetivos melhorar a experiencia de visita no museu  ao adicionar um novo objeto a aplicação e avaliado o impacto que tem nas visitas ao museu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7902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Como já referi, o objeto escolhido foi o Raio Catódico</a:t>
            </a:r>
          </a:p>
          <a:p>
            <a:r>
              <a:rPr lang="pt-PT" dirty="0"/>
              <a:t>Pode-se interagir com o objeto no entanto é difícil perceber como interagir e explicar o que está a acontecer se não tivermos conhecimentos na área do eletromagnetismo</a:t>
            </a:r>
            <a:br>
              <a:rPr lang="pt-PT" dirty="0"/>
            </a:br>
            <a:br>
              <a:rPr lang="pt-PT" dirty="0"/>
            </a:br>
            <a:r>
              <a:rPr lang="pt-PT" dirty="0"/>
              <a:t>O objeto deve ser usado as escuras como mostra a figura da direita. E tem como objetivo mostrar que os eletrões são manipulais através de um campo magnético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5422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 dirty="0"/>
              <a:t>Durante estre trabalho fizemos uma versão do nosso trabalho em </a:t>
            </a:r>
            <a:r>
              <a:rPr lang="pt-PT" noProof="0" dirty="0" err="1"/>
              <a:t>WebGL</a:t>
            </a:r>
            <a:r>
              <a:rPr lang="pt-PT" noProof="0" dirty="0"/>
              <a:t> para podermos partilhar o trabalho e receber feedback por parte dos utilizadores como forma de combater as restrições impostas pelo </a:t>
            </a:r>
            <a:r>
              <a:rPr lang="pt-PT" noProof="0" dirty="0" err="1"/>
              <a:t>covid</a:t>
            </a:r>
            <a:r>
              <a:rPr lang="pt-PT" noProof="0" dirty="0"/>
              <a:t>, depois convertemos o trabalho para a versão Android, onde tivemos também em consideração o feedback recebido nos testes em </a:t>
            </a:r>
            <a:r>
              <a:rPr lang="pt-PT" noProof="0" dirty="0" err="1"/>
              <a:t>WebGL</a:t>
            </a:r>
            <a:r>
              <a:rPr lang="pt-PT" noProof="0" dirty="0"/>
              <a:t>. Nesta versão além de adicionarmos a experiencia com o raio catódico mudamos algumas parte chave, em termos globais da aplicação.</a:t>
            </a:r>
          </a:p>
          <a:p>
            <a:endParaRPr lang="pt-PT" noProof="0" dirty="0"/>
          </a:p>
          <a:p>
            <a:r>
              <a:rPr lang="pt-PT" noProof="0" dirty="0"/>
              <a:t>Como disseminações do </a:t>
            </a:r>
            <a:r>
              <a:rPr lang="pt-PT" noProof="0" dirty="0" err="1"/>
              <a:t>museum</a:t>
            </a:r>
            <a:r>
              <a:rPr lang="pt-PT" noProof="0" dirty="0"/>
              <a:t> participamos em visitas guiadas e mostramos o trabalho num encontro da cultura organizado pela Universidade de lisboa, o que nos ajudou a perceber como os visitantes se comportam e interagem dentro do museu e receber feedback de outras pessoas ligadas a preservação da cultura, o que foi bastante gratificante para o projeto.</a:t>
            </a:r>
          </a:p>
          <a:p>
            <a:br>
              <a:rPr lang="pt-PT" noProof="0" dirty="0"/>
            </a:br>
            <a:r>
              <a:rPr lang="pt-PT" noProof="0" dirty="0"/>
              <a:t>Fizemos ainda o </a:t>
            </a:r>
            <a:r>
              <a:rPr lang="pt-PT" noProof="0" dirty="0" err="1"/>
              <a:t>technical</a:t>
            </a:r>
            <a:r>
              <a:rPr lang="pt-PT" noProof="0" dirty="0"/>
              <a:t> </a:t>
            </a:r>
            <a:r>
              <a:rPr lang="pt-PT" noProof="0" dirty="0" err="1"/>
              <a:t>report</a:t>
            </a:r>
            <a:r>
              <a:rPr lang="pt-PT" noProof="0" dirty="0"/>
              <a:t> onde detalhamos partes importantes do ponto vista técnico, também contem explicações e links para as </a:t>
            </a:r>
            <a:r>
              <a:rPr lang="pt-PT" noProof="0" dirty="0" err="1"/>
              <a:t>realeases</a:t>
            </a:r>
            <a:r>
              <a:rPr lang="pt-PT" noProof="0" dirty="0"/>
              <a:t> importantes que contem o trabalho realizado  e uma </a:t>
            </a:r>
            <a:r>
              <a:rPr lang="pt-PT" noProof="0" dirty="0" err="1"/>
              <a:t>wiki</a:t>
            </a:r>
            <a:r>
              <a:rPr lang="pt-PT" noProof="0" dirty="0"/>
              <a:t> </a:t>
            </a:r>
            <a:r>
              <a:rPr lang="pt-PT" noProof="0" dirty="0" err="1"/>
              <a:t>how</a:t>
            </a:r>
            <a:r>
              <a:rPr lang="pt-PT" noProof="0" dirty="0"/>
              <a:t> para ajudar os próximos alunos a fazer coisas básicas mas importantes no projeto.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6209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nossa</a:t>
            </a:r>
            <a:r>
              <a:rPr lang="en-US" dirty="0"/>
              <a:t>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 para se </a:t>
            </a:r>
            <a:r>
              <a:rPr lang="en-US" dirty="0" err="1"/>
              <a:t>jogar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full screen </a:t>
            </a:r>
            <a:r>
              <a:rPr lang="en-US" dirty="0" err="1"/>
              <a:t>dai</a:t>
            </a:r>
            <a:r>
              <a:rPr lang="en-US" dirty="0"/>
              <a:t> a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. </a:t>
            </a:r>
            <a:r>
              <a:rPr lang="en-US" dirty="0" err="1"/>
              <a:t>Isto</a:t>
            </a:r>
            <a:r>
              <a:rPr lang="en-US" dirty="0"/>
              <a:t> </a:t>
            </a:r>
            <a:r>
              <a:rPr lang="en-US" dirty="0" err="1"/>
              <a:t>acontece</a:t>
            </a:r>
            <a:r>
              <a:rPr lang="en-US" dirty="0"/>
              <a:t> </a:t>
            </a:r>
            <a:r>
              <a:rPr lang="en-US" dirty="0" err="1"/>
              <a:t>devido</a:t>
            </a:r>
            <a:r>
              <a:rPr lang="en-US" dirty="0"/>
              <a:t> as tooltips que </a:t>
            </a:r>
            <a:r>
              <a:rPr lang="en-US" dirty="0" err="1"/>
              <a:t>aparecem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se </a:t>
            </a:r>
            <a:r>
              <a:rPr lang="en-US" dirty="0" err="1"/>
              <a:t>põe</a:t>
            </a:r>
            <a:r>
              <a:rPr lang="en-US" dirty="0"/>
              <a:t> o </a:t>
            </a:r>
            <a:r>
              <a:rPr lang="en-US" dirty="0" err="1"/>
              <a:t>rato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cima</a:t>
            </a:r>
            <a:r>
              <a:rPr lang="en-US" dirty="0"/>
              <a:t> dos </a:t>
            </a:r>
            <a:r>
              <a:rPr lang="en-US" dirty="0" err="1"/>
              <a:t>botões</a:t>
            </a:r>
            <a:r>
              <a:rPr lang="en-US" dirty="0"/>
              <a:t>. E para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precisavamos</a:t>
            </a:r>
            <a:r>
              <a:rPr lang="en-US" dirty="0"/>
              <a:t> de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espaço</a:t>
            </a:r>
            <a:r>
              <a:rPr lang="en-US" dirty="0"/>
              <a:t> no </a:t>
            </a:r>
            <a:r>
              <a:rPr lang="en-US" dirty="0" err="1"/>
              <a:t>ecrã</a:t>
            </a:r>
            <a:r>
              <a:rPr lang="en-US" dirty="0"/>
              <a:t>. 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Retiramos</a:t>
            </a:r>
            <a:r>
              <a:rPr lang="en-US" dirty="0"/>
              <a:t> logs </a:t>
            </a:r>
            <a:r>
              <a:rPr lang="en-US" dirty="0" err="1"/>
              <a:t>automaticamente</a:t>
            </a:r>
            <a:r>
              <a:rPr lang="en-US" dirty="0"/>
              <a:t> da </a:t>
            </a:r>
            <a:r>
              <a:rPr lang="en-US" dirty="0" err="1"/>
              <a:t>interação</a:t>
            </a:r>
            <a:r>
              <a:rPr lang="en-US" dirty="0"/>
              <a:t> do </a:t>
            </a:r>
            <a:r>
              <a:rPr lang="en-US" dirty="0" err="1"/>
              <a:t>utilizador</a:t>
            </a:r>
            <a:br>
              <a:rPr lang="en-US" dirty="0"/>
            </a:br>
            <a:r>
              <a:rPr lang="en-US" dirty="0"/>
              <a:t>A </a:t>
            </a:r>
            <a:r>
              <a:rPr lang="en-US" dirty="0" err="1"/>
              <a:t>applicação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estrutarada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se fosse um tutorial,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obejtivos</a:t>
            </a:r>
            <a:r>
              <a:rPr lang="en-US" dirty="0"/>
              <a:t>, </a:t>
            </a:r>
            <a:r>
              <a:rPr lang="en-US" dirty="0" err="1"/>
              <a:t>dicas</a:t>
            </a:r>
            <a:r>
              <a:rPr lang="en-US" dirty="0"/>
              <a:t> e </a:t>
            </a:r>
            <a:r>
              <a:rPr lang="en-US" dirty="0" err="1"/>
              <a:t>explicações</a:t>
            </a:r>
            <a:r>
              <a:rPr lang="en-US" dirty="0"/>
              <a:t>, </a:t>
            </a:r>
            <a:r>
              <a:rPr lang="en-US" dirty="0" err="1"/>
              <a:t>começando</a:t>
            </a:r>
            <a:r>
              <a:rPr lang="en-US" dirty="0"/>
              <a:t> do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facil</a:t>
            </a:r>
            <a:r>
              <a:rPr lang="en-US" dirty="0"/>
              <a:t> para 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dificil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Como se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ver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segunda</a:t>
            </a:r>
            <a:r>
              <a:rPr lang="en-US" dirty="0"/>
              <a:t> </a:t>
            </a:r>
            <a:r>
              <a:rPr lang="en-US" dirty="0" err="1"/>
              <a:t>imagem</a:t>
            </a:r>
            <a:r>
              <a:rPr lang="en-US" dirty="0"/>
              <a:t>, </a:t>
            </a:r>
            <a:r>
              <a:rPr lang="en-US" dirty="0" err="1"/>
              <a:t>aumentamos</a:t>
            </a:r>
            <a:r>
              <a:rPr lang="en-US" dirty="0"/>
              <a:t> o campo </a:t>
            </a:r>
            <a:r>
              <a:rPr lang="en-US" dirty="0" err="1"/>
              <a:t>eletrico</a:t>
            </a:r>
            <a:r>
              <a:rPr lang="en-US" dirty="0"/>
              <a:t> e </a:t>
            </a:r>
            <a:r>
              <a:rPr lang="en-US" dirty="0" err="1"/>
              <a:t>magnetico</a:t>
            </a:r>
            <a:r>
              <a:rPr lang="en-US" dirty="0"/>
              <a:t> o e-bean.</a:t>
            </a:r>
          </a:p>
          <a:p>
            <a:r>
              <a:rPr lang="en-US" dirty="0"/>
              <a:t>O </a:t>
            </a:r>
            <a:r>
              <a:rPr lang="en-US" dirty="0" err="1"/>
              <a:t>feixo</a:t>
            </a:r>
            <a:r>
              <a:rPr lang="en-US" dirty="0"/>
              <a:t> de </a:t>
            </a:r>
            <a:r>
              <a:rPr lang="en-US" dirty="0" err="1"/>
              <a:t>eltrões</a:t>
            </a:r>
            <a:r>
              <a:rPr lang="en-US" dirty="0"/>
              <a:t>  </a:t>
            </a:r>
            <a:r>
              <a:rPr lang="en-US" dirty="0" err="1"/>
              <a:t>aumentado</a:t>
            </a:r>
            <a:r>
              <a:rPr lang="en-US" dirty="0"/>
              <a:t> é a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azul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transparente</a:t>
            </a:r>
            <a:r>
              <a:rPr lang="en-US" dirty="0"/>
              <a:t> </a:t>
            </a:r>
            <a:r>
              <a:rPr lang="en-US" dirty="0" err="1"/>
              <a:t>explenfica</a:t>
            </a:r>
            <a:r>
              <a:rPr lang="en-US" dirty="0"/>
              <a:t> o </a:t>
            </a:r>
            <a:r>
              <a:rPr lang="en-US" dirty="0" err="1"/>
              <a:t>comportamento</a:t>
            </a:r>
            <a:r>
              <a:rPr lang="en-US" dirty="0"/>
              <a:t> do </a:t>
            </a:r>
            <a:r>
              <a:rPr lang="en-US" dirty="0" err="1"/>
              <a:t>feixo</a:t>
            </a:r>
            <a:r>
              <a:rPr lang="en-US" dirty="0"/>
              <a:t> de </a:t>
            </a:r>
            <a:r>
              <a:rPr lang="en-US" dirty="0" err="1"/>
              <a:t>eletrões</a:t>
            </a:r>
            <a:r>
              <a:rPr lang="en-US" dirty="0"/>
              <a:t>,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que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realidade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é </a:t>
            </a:r>
            <a:r>
              <a:rPr lang="en-US" dirty="0" err="1"/>
              <a:t>visivel</a:t>
            </a:r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representação</a:t>
            </a:r>
            <a:r>
              <a:rPr lang="en-US" dirty="0"/>
              <a:t> do campo </a:t>
            </a:r>
            <a:r>
              <a:rPr lang="en-US" dirty="0" err="1"/>
              <a:t>eletrico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diminui</a:t>
            </a:r>
            <a:r>
              <a:rPr lang="en-US" dirty="0"/>
              <a:t> de </a:t>
            </a:r>
            <a:r>
              <a:rPr lang="en-US" dirty="0" err="1"/>
              <a:t>tamanho</a:t>
            </a:r>
            <a:r>
              <a:rPr lang="en-US" dirty="0"/>
              <a:t> e a do campo </a:t>
            </a:r>
            <a:r>
              <a:rPr lang="en-US" dirty="0" err="1"/>
              <a:t>magnetico</a:t>
            </a:r>
            <a:r>
              <a:rPr lang="en-US" dirty="0"/>
              <a:t> </a:t>
            </a:r>
            <a:r>
              <a:rPr lang="en-US" dirty="0" err="1"/>
              <a:t>aumenta</a:t>
            </a:r>
            <a:r>
              <a:rPr lang="en-US" dirty="0"/>
              <a:t> e </a:t>
            </a:r>
            <a:r>
              <a:rPr lang="en-US" dirty="0" err="1"/>
              <a:t>dimunui</a:t>
            </a:r>
            <a:r>
              <a:rPr lang="en-US" dirty="0"/>
              <a:t> de </a:t>
            </a:r>
            <a:r>
              <a:rPr lang="en-US" dirty="0" err="1"/>
              <a:t>velocidade</a:t>
            </a:r>
            <a:r>
              <a:rPr lang="en-US" dirty="0"/>
              <a:t> </a:t>
            </a:r>
            <a:r>
              <a:rPr lang="en-US" dirty="0" err="1"/>
              <a:t>consoante</a:t>
            </a:r>
            <a:r>
              <a:rPr lang="en-US" dirty="0"/>
              <a:t> o valor, </a:t>
            </a:r>
            <a:r>
              <a:rPr lang="en-US" dirty="0" err="1"/>
              <a:t>dando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indicação</a:t>
            </a:r>
            <a:r>
              <a:rPr lang="en-US" dirty="0"/>
              <a:t> visual do valor. </a:t>
            </a:r>
            <a:br>
              <a:rPr lang="en-US" dirty="0"/>
            </a:br>
            <a:r>
              <a:rPr lang="en-US" dirty="0"/>
              <a:t>As </a:t>
            </a:r>
            <a:r>
              <a:rPr lang="en-US" dirty="0" err="1"/>
              <a:t>representações</a:t>
            </a:r>
            <a:r>
              <a:rPr lang="en-US" dirty="0"/>
              <a:t>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dão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ideia</a:t>
            </a:r>
            <a:r>
              <a:rPr lang="en-US" dirty="0"/>
              <a:t> visual da </a:t>
            </a:r>
            <a:r>
              <a:rPr lang="en-US" dirty="0" err="1"/>
              <a:t>direção</a:t>
            </a:r>
            <a:r>
              <a:rPr lang="en-US" dirty="0"/>
              <a:t> dos </a:t>
            </a:r>
            <a:r>
              <a:rPr lang="en-US" dirty="0" err="1"/>
              <a:t>campos</a:t>
            </a:r>
            <a:r>
              <a:rPr lang="en-US" dirty="0"/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95590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Falando muito rapidamente dos testes em </a:t>
            </a:r>
            <a:r>
              <a:rPr lang="pt-PT" dirty="0" err="1"/>
              <a:t>WebGL</a:t>
            </a:r>
            <a:r>
              <a:rPr lang="pt-PT" dirty="0"/>
              <a:t>, Partilhamos o teste através da internet em diferentes grupos e redes sociais, ao todos tivemos 35 pessoas a finalizarem o nosso jogo.</a:t>
            </a:r>
            <a:br>
              <a:rPr lang="pt-PT" dirty="0"/>
            </a:br>
            <a:r>
              <a:rPr lang="pt-PT" dirty="0"/>
              <a:t>Do </a:t>
            </a:r>
            <a:r>
              <a:rPr lang="en-US" dirty="0"/>
              <a:t>User experience questionnaire que </a:t>
            </a:r>
            <a:r>
              <a:rPr lang="pt-PT" noProof="0" dirty="0"/>
              <a:t>avalia</a:t>
            </a:r>
            <a:r>
              <a:rPr lang="en-US" dirty="0"/>
              <a:t> a app </a:t>
            </a:r>
            <a:r>
              <a:rPr lang="en-US" dirty="0" err="1"/>
              <a:t>em</a:t>
            </a:r>
            <a:r>
              <a:rPr lang="en-US" dirty="0"/>
              <a:t> 6 </a:t>
            </a:r>
            <a:r>
              <a:rPr lang="en-US" dirty="0" err="1"/>
              <a:t>campos</a:t>
            </a:r>
            <a:r>
              <a:rPr lang="en-US" dirty="0"/>
              <a:t>: </a:t>
            </a:r>
            <a:r>
              <a:rPr lang="pt-PT" dirty="0"/>
              <a:t>atratividade, perspicuidade, eficiência, fiabilidade, estimulação, inovação</a:t>
            </a:r>
            <a:r>
              <a:rPr lang="en-US" dirty="0"/>
              <a:t>, </a:t>
            </a:r>
            <a:r>
              <a:rPr lang="pt-PT" dirty="0"/>
              <a:t>pode se ver que a aplicação teve bons resultados. </a:t>
            </a:r>
            <a:br>
              <a:rPr lang="pt-PT" dirty="0"/>
            </a:br>
            <a:r>
              <a:rPr lang="pt-PT" dirty="0"/>
              <a:t>A representação do campo elétrico foi bastante bem aceite, mas a do campo magnético precisa de ser melhorada, no entanto nos não melhoramos porque esta representação não foi feita por nos e não havia maneira de a mudar no resto da aplicação. Por isso por motivos de consistência, deixamos estar. A interface foi bem aceite pelos utilizadores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7611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Usamos</a:t>
            </a:r>
            <a:r>
              <a:rPr lang="en-US" dirty="0"/>
              <a:t> Unity e Vuforia, o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model target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9199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Criamos</a:t>
            </a:r>
            <a:r>
              <a:rPr lang="en-US" dirty="0"/>
              <a:t> o warning por concelho de um </a:t>
            </a:r>
            <a:r>
              <a:rPr lang="en-US" dirty="0" err="1"/>
              <a:t>utilizador</a:t>
            </a:r>
            <a:r>
              <a:rPr lang="en-US" dirty="0"/>
              <a:t> ,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</a:t>
            </a:r>
            <a:r>
              <a:rPr lang="en-US" dirty="0" err="1"/>
              <a:t>comprovar</a:t>
            </a:r>
            <a:r>
              <a:rPr lang="en-US" dirty="0"/>
              <a:t> que </a:t>
            </a:r>
            <a:r>
              <a:rPr lang="en-US" dirty="0" err="1"/>
              <a:t>este</a:t>
            </a:r>
            <a:r>
              <a:rPr lang="en-US" dirty="0"/>
              <a:t> warning é </a:t>
            </a:r>
            <a:r>
              <a:rPr lang="en-US" dirty="0" err="1"/>
              <a:t>realmente</a:t>
            </a:r>
            <a:r>
              <a:rPr lang="en-US" dirty="0"/>
              <a:t> </a:t>
            </a:r>
            <a:r>
              <a:rPr lang="en-US" dirty="0" err="1"/>
              <a:t>necessário</a:t>
            </a:r>
            <a:r>
              <a:rPr lang="en-US" dirty="0"/>
              <a:t>  mas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conseguimos</a:t>
            </a:r>
            <a:r>
              <a:rPr lang="en-US" dirty="0"/>
              <a:t> que </a:t>
            </a:r>
            <a:r>
              <a:rPr lang="en-US" dirty="0" err="1"/>
              <a:t>não</a:t>
            </a:r>
            <a:r>
              <a:rPr lang="en-US" dirty="0"/>
              <a:t> por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preferimos</a:t>
            </a:r>
            <a:r>
              <a:rPr lang="en-US" dirty="0"/>
              <a:t> </a:t>
            </a:r>
            <a:r>
              <a:rPr lang="en-US" dirty="0" err="1"/>
              <a:t>deixar</a:t>
            </a:r>
            <a:r>
              <a:rPr lang="en-US" dirty="0"/>
              <a:t> </a:t>
            </a:r>
            <a:r>
              <a:rPr lang="en-US" dirty="0" err="1"/>
              <a:t>estar</a:t>
            </a:r>
            <a:br>
              <a:rPr lang="en-US"/>
            </a:br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195C6D-412F-4378-98FD-C3F6F06F5640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2638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jrUf_wBCiMk?feature=oembed" TargetMode="External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2AB01-D699-7546-8EE2-0B0E0F7F04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600" dirty="0"/>
              <a:t>A new interaction experience in Extended Play at Faraday Museum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CE3184-F14F-1644-B94C-9DB26744A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4735534"/>
            <a:ext cx="7315200" cy="9144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Cathode Ray augmentation using Augmented Reality for Faraday Museum</a:t>
            </a:r>
            <a:endParaRPr lang="pt-PT" dirty="0"/>
          </a:p>
        </p:txBody>
      </p:sp>
      <p:pic>
        <p:nvPicPr>
          <p:cNvPr id="10" name="Imagem 9" descr="Uma imagem com desenho&#10;&#10;Descrição gerada automaticamente">
            <a:extLst>
              <a:ext uri="{FF2B5EF4-FFF2-40B4-BE49-F238E27FC236}">
                <a16:creationId xmlns:a16="http://schemas.microsoft.com/office/drawing/2014/main" id="{C56B78CA-565D-4AA1-85BF-A105A7CFC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27051" y="152293"/>
            <a:ext cx="435617" cy="52738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E43D859-6EBF-434C-A5CC-C1CBD2301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77" y="152293"/>
            <a:ext cx="2158963" cy="507133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974E7361-74A0-4645-9DD7-6D67F3D0CF67}"/>
              </a:ext>
            </a:extLst>
          </p:cNvPr>
          <p:cNvSpPr/>
          <p:nvPr/>
        </p:nvSpPr>
        <p:spPr>
          <a:xfrm>
            <a:off x="980477" y="613472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pt-PT" dirty="0"/>
              <a:t>João Henriques</a:t>
            </a:r>
          </a:p>
          <a:p>
            <a:pPr>
              <a:spcBef>
                <a:spcPts val="0"/>
              </a:spcBef>
            </a:pPr>
            <a:r>
              <a:rPr lang="en-US" dirty="0"/>
              <a:t>Supervisors</a:t>
            </a:r>
            <a:r>
              <a:rPr lang="pt-PT" dirty="0"/>
              <a:t>: Prof. Rui Prada</a:t>
            </a:r>
          </a:p>
        </p:txBody>
      </p:sp>
    </p:spTree>
    <p:extLst>
      <p:ext uri="{BB962C8B-B14F-4D97-AF65-F5344CB8AC3E}">
        <p14:creationId xmlns:p14="http://schemas.microsoft.com/office/powerpoint/2010/main" val="1312742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PT" sz="5900" spc="-100" dirty="0" err="1"/>
              <a:t>Evaluation</a:t>
            </a:r>
            <a:r>
              <a:rPr lang="en-US" sz="5900" spc="-100" dirty="0"/>
              <a:t> Results</a:t>
            </a:r>
          </a:p>
        </p:txBody>
      </p:sp>
      <p:pic>
        <p:nvPicPr>
          <p:cNvPr id="10" name="Marcador de Posição de Conteúdo 4" descr="Uma imagem com texto, ClipArt&#10;&#10;Descrição gerada automaticamente">
            <a:extLst>
              <a:ext uri="{FF2B5EF4-FFF2-40B4-BE49-F238E27FC236}">
                <a16:creationId xmlns:a16="http://schemas.microsoft.com/office/drawing/2014/main" id="{95CF115A-919E-478E-8EAC-5F659EAC6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11" y="543780"/>
            <a:ext cx="5265593" cy="3185684"/>
          </a:xfrm>
          <a:prstGeom prst="rect">
            <a:avLst/>
          </a:prstGeom>
        </p:spPr>
      </p:pic>
      <p:sp>
        <p:nvSpPr>
          <p:cNvPr id="12" name="Marcador de Posição de Conteúdo 2">
            <a:extLst>
              <a:ext uri="{FF2B5EF4-FFF2-40B4-BE49-F238E27FC236}">
                <a16:creationId xmlns:a16="http://schemas.microsoft.com/office/drawing/2014/main" id="{B4112CBA-F22B-4F28-97AC-CF804C963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683" y="543781"/>
            <a:ext cx="5770627" cy="222228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35</a:t>
            </a:r>
            <a:r>
              <a:rPr lang="en-US" dirty="0"/>
              <a:t> User completed the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Augmentation of the electric field well accepted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Augmentation of the magnetic field needs 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UI was well accepted</a:t>
            </a:r>
          </a:p>
        </p:txBody>
      </p:sp>
    </p:spTree>
    <p:extLst>
      <p:ext uri="{BB962C8B-B14F-4D97-AF65-F5344CB8AC3E}">
        <p14:creationId xmlns:p14="http://schemas.microsoft.com/office/powerpoint/2010/main" val="2704740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>
                <a:solidFill>
                  <a:schemeClr val="accent1"/>
                </a:solidFill>
              </a:rPr>
              <a:t>Android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6223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Technical aspects </a:t>
            </a:r>
          </a:p>
        </p:txBody>
      </p:sp>
      <p:pic>
        <p:nvPicPr>
          <p:cNvPr id="5" name="Imagem 4" descr="Uma imagem com mesa&#10;&#10;Descrição gerada automaticamente">
            <a:extLst>
              <a:ext uri="{FF2B5EF4-FFF2-40B4-BE49-F238E27FC236}">
                <a16:creationId xmlns:a16="http://schemas.microsoft.com/office/drawing/2014/main" id="{627164EF-1133-4BC3-9454-7174ECFB3C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3" r="-4" b="118"/>
          <a:stretch/>
        </p:blipFill>
        <p:spPr>
          <a:xfrm>
            <a:off x="6221155" y="470301"/>
            <a:ext cx="5236194" cy="3557016"/>
          </a:xfrm>
          <a:prstGeom prst="rect">
            <a:avLst/>
          </a:prstGeom>
        </p:spPr>
      </p:pic>
      <p:pic>
        <p:nvPicPr>
          <p:cNvPr id="4" name="Marcador de Posição de Conteúdo 3" descr="Uma imagem com mesa&#10;&#10;Descrição gerada automaticamente">
            <a:extLst>
              <a:ext uri="{FF2B5EF4-FFF2-40B4-BE49-F238E27FC236}">
                <a16:creationId xmlns:a16="http://schemas.microsoft.com/office/drawing/2014/main" id="{17957AD0-F630-4004-866D-AF7E98130C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5495" r="7215"/>
          <a:stretch/>
        </p:blipFill>
        <p:spPr>
          <a:xfrm>
            <a:off x="734653" y="470432"/>
            <a:ext cx="5236194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89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30F52B3A-364F-40E6-A5E1-470777E1D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534" r="4454"/>
          <a:stretch/>
        </p:blipFill>
        <p:spPr>
          <a:xfrm>
            <a:off x="3770494" y="484632"/>
            <a:ext cx="5236226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815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8" name="Imagem 7" descr="Uma imagem com texto, interior, prateleira, captura de ecrã&#10;&#10;Descrição gerada automaticamente">
            <a:extLst>
              <a:ext uri="{FF2B5EF4-FFF2-40B4-BE49-F238E27FC236}">
                <a16:creationId xmlns:a16="http://schemas.microsoft.com/office/drawing/2014/main" id="{FB308EBF-1A9D-4572-AA92-5924EFE618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695" r="-376"/>
          <a:stretch/>
        </p:blipFill>
        <p:spPr>
          <a:xfrm>
            <a:off x="6096000" y="636274"/>
            <a:ext cx="5313680" cy="3253682"/>
          </a:xfrm>
          <a:prstGeom prst="rect">
            <a:avLst/>
          </a:prstGeom>
        </p:spPr>
      </p:pic>
      <p:pic>
        <p:nvPicPr>
          <p:cNvPr id="9" name="Imagem 8" descr="Uma imagem com texto, captura de ecrã, eletrónica&#10;&#10;Descrição gerada automaticamente">
            <a:extLst>
              <a:ext uri="{FF2B5EF4-FFF2-40B4-BE49-F238E27FC236}">
                <a16:creationId xmlns:a16="http://schemas.microsoft.com/office/drawing/2014/main" id="{EA7BBA35-06C4-4E63-8D92-C4809243EC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4"/>
          <a:stretch/>
        </p:blipFill>
        <p:spPr>
          <a:xfrm>
            <a:off x="519431" y="636062"/>
            <a:ext cx="5195642" cy="325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792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video</a:t>
            </a:r>
          </a:p>
        </p:txBody>
      </p:sp>
      <p:pic>
        <p:nvPicPr>
          <p:cNvPr id="3" name="Multimédia Online 2" title="Cathode Ray-Model Target-Faraday Museum-UserTest">
            <a:hlinkClick r:id="" action="ppaction://media"/>
            <a:extLst>
              <a:ext uri="{FF2B5EF4-FFF2-40B4-BE49-F238E27FC236}">
                <a16:creationId xmlns:a16="http://schemas.microsoft.com/office/drawing/2014/main" id="{2869490F-C529-47B3-8931-586B3F73E72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-3582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6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>
                <a:solidFill>
                  <a:schemeClr val="accent1"/>
                </a:solidFill>
              </a:rPr>
              <a:t>Android </a:t>
            </a:r>
            <a:r>
              <a:rPr lang="pt-PT" dirty="0" err="1">
                <a:solidFill>
                  <a:schemeClr val="accent1"/>
                </a:solidFill>
              </a:rPr>
              <a:t>Evaluation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47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52C43-37E8-4C19-ABD6-750BBDC62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9C53123-6619-4B34-969C-1B8AA4C8E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 the User Experience of the app</a:t>
            </a:r>
          </a:p>
          <a:p>
            <a:pPr lvl="1"/>
            <a:r>
              <a:rPr lang="en-US" dirty="0"/>
              <a:t>acceptance </a:t>
            </a:r>
          </a:p>
          <a:p>
            <a:pPr lvl="1"/>
            <a:r>
              <a:rPr lang="en-US" dirty="0"/>
              <a:t>Enjoyable</a:t>
            </a:r>
          </a:p>
          <a:p>
            <a:pPr lvl="1"/>
            <a:r>
              <a:rPr lang="en-US" dirty="0"/>
              <a:t>Understandable UI</a:t>
            </a:r>
          </a:p>
          <a:p>
            <a:r>
              <a:rPr lang="en-US" dirty="0"/>
              <a:t>Interactions gestures </a:t>
            </a:r>
          </a:p>
          <a:p>
            <a:r>
              <a:rPr lang="en-US" dirty="0"/>
              <a:t>Landscape or Portrait orientation.</a:t>
            </a:r>
          </a:p>
        </p:txBody>
      </p:sp>
    </p:spTree>
    <p:extLst>
      <p:ext uri="{BB962C8B-B14F-4D97-AF65-F5344CB8AC3E}">
        <p14:creationId xmlns:p14="http://schemas.microsoft.com/office/powerpoint/2010/main" val="1197014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Methodology</a:t>
            </a:r>
          </a:p>
        </p:txBody>
      </p:sp>
      <p:pic>
        <p:nvPicPr>
          <p:cNvPr id="5" name="Imagem 4" descr="Uma imagem com interior, parede, chão, mobília&#10;&#10;Descrição gerada automaticamente">
            <a:extLst>
              <a:ext uri="{FF2B5EF4-FFF2-40B4-BE49-F238E27FC236}">
                <a16:creationId xmlns:a16="http://schemas.microsoft.com/office/drawing/2014/main" id="{2BE380C0-301F-433C-84B7-ABFF9B80F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81" r="3" b="3"/>
          <a:stretch/>
        </p:blipFill>
        <p:spPr>
          <a:xfrm>
            <a:off x="1063691" y="624495"/>
            <a:ext cx="4789994" cy="3277029"/>
          </a:xfrm>
          <a:prstGeom prst="rect">
            <a:avLst/>
          </a:prstGeom>
        </p:spPr>
      </p:pic>
      <p:pic>
        <p:nvPicPr>
          <p:cNvPr id="7" name="Imagem 6" descr="Uma imagem com texto, interior, parede, chão&#10;&#10;Descrição gerada automaticamente">
            <a:extLst>
              <a:ext uri="{FF2B5EF4-FFF2-40B4-BE49-F238E27FC236}">
                <a16:creationId xmlns:a16="http://schemas.microsoft.com/office/drawing/2014/main" id="{B8D7359F-8FD2-4E2D-8EB7-92EB483DFC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793" r="3" b="3"/>
          <a:stretch/>
        </p:blipFill>
        <p:spPr>
          <a:xfrm>
            <a:off x="6338316" y="624710"/>
            <a:ext cx="4789992" cy="327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00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Demographic Results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6014F58-1CEE-4860-8D84-52BA55EC22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20407" y="1508181"/>
            <a:ext cx="3331905" cy="171969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DC52F3F-B853-4502-A5C7-DBCD4110E3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372382" y="1554980"/>
            <a:ext cx="3329075" cy="141605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8E2E22B-6145-48E8-9303-E86B5A4CC20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69849" y="1491448"/>
            <a:ext cx="3331903" cy="147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28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4B3A04-0FAA-0E44-8126-FBB82E6A5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800" dirty="0"/>
              <a:t>Agenda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D54A79E-548E-5A4C-8675-9D1141ED2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Introduction &amp; Objectives</a:t>
            </a:r>
          </a:p>
          <a:p>
            <a:r>
              <a:rPr lang="en-US" sz="2800" dirty="0"/>
              <a:t>Work developed</a:t>
            </a:r>
          </a:p>
          <a:p>
            <a:r>
              <a:rPr lang="en-US" sz="2800" dirty="0"/>
              <a:t>WebGL App</a:t>
            </a:r>
          </a:p>
          <a:p>
            <a:r>
              <a:rPr lang="en-US" sz="2800" dirty="0"/>
              <a:t>Android App</a:t>
            </a:r>
          </a:p>
          <a:p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24321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849E7-CB5C-4F26-801C-5C89F066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UEQ Results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69158A7-13C9-410B-A73A-C53520C77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76" y="774928"/>
            <a:ext cx="4584487" cy="2843639"/>
          </a:xfrm>
          <a:prstGeom prst="rect">
            <a:avLst/>
          </a:prstGeom>
        </p:spPr>
      </p:pic>
      <p:graphicFrame>
        <p:nvGraphicFramePr>
          <p:cNvPr id="11" name="Tabela 6">
            <a:extLst>
              <a:ext uri="{FF2B5EF4-FFF2-40B4-BE49-F238E27FC236}">
                <a16:creationId xmlns:a16="http://schemas.microsoft.com/office/drawing/2014/main" id="{8311140A-4155-4355-B555-6BF6D788B9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6943273"/>
              </p:ext>
            </p:extLst>
          </p:nvPr>
        </p:nvGraphicFramePr>
        <p:xfrm>
          <a:off x="4891038" y="844023"/>
          <a:ext cx="6847839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4622">
                  <a:extLst>
                    <a:ext uri="{9D8B030D-6E8A-4147-A177-3AD203B41FA5}">
                      <a16:colId xmlns:a16="http://schemas.microsoft.com/office/drawing/2014/main" val="2236332290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448870038"/>
                    </a:ext>
                  </a:extLst>
                </a:gridCol>
                <a:gridCol w="1007354">
                  <a:extLst>
                    <a:ext uri="{9D8B030D-6E8A-4147-A177-3AD203B41FA5}">
                      <a16:colId xmlns:a16="http://schemas.microsoft.com/office/drawing/2014/main" val="2792646917"/>
                    </a:ext>
                  </a:extLst>
                </a:gridCol>
                <a:gridCol w="1384992">
                  <a:extLst>
                    <a:ext uri="{9D8B030D-6E8A-4147-A177-3AD203B41FA5}">
                      <a16:colId xmlns:a16="http://schemas.microsoft.com/office/drawing/2014/main" val="1622649771"/>
                    </a:ext>
                  </a:extLst>
                </a:gridCol>
                <a:gridCol w="782217">
                  <a:extLst>
                    <a:ext uri="{9D8B030D-6E8A-4147-A177-3AD203B41FA5}">
                      <a16:colId xmlns:a16="http://schemas.microsoft.com/office/drawing/2014/main" val="3356873213"/>
                    </a:ext>
                  </a:extLst>
                </a:gridCol>
                <a:gridCol w="1091300">
                  <a:extLst>
                    <a:ext uri="{9D8B030D-6E8A-4147-A177-3AD203B41FA5}">
                      <a16:colId xmlns:a16="http://schemas.microsoft.com/office/drawing/2014/main" val="11759383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Std. Dev.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Confidence interval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568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Attractiveness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0,784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1,723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2,410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720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Perspicuity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1,575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1,133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0,497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1,078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2,072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52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Efficiency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155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Dependability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1,838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1,475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88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2,298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25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Novelty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2,317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088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569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2E67C0-B2E6-42B2-9408-609C6094A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of the results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E63F202-05D9-4D22-9B97-F33DB2990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Two problems identified:</a:t>
            </a:r>
          </a:p>
          <a:p>
            <a:pPr lvl="1"/>
            <a:r>
              <a:rPr lang="en-US" dirty="0"/>
              <a:t>Holding the device in position</a:t>
            </a:r>
          </a:p>
          <a:p>
            <a:pPr lvl="1"/>
            <a:r>
              <a:rPr lang="en-US" dirty="0"/>
              <a:t>Learning curve</a:t>
            </a:r>
          </a:p>
          <a:p>
            <a:r>
              <a:rPr lang="en-US" dirty="0"/>
              <a:t>Landscape mode is preferable</a:t>
            </a:r>
          </a:p>
          <a:p>
            <a:r>
              <a:rPr lang="en-US" dirty="0"/>
              <a:t>“The interface is well designed, uniform and with all the necessary functionalities to work correctly”- anonymous user</a:t>
            </a:r>
          </a:p>
          <a:p>
            <a:r>
              <a:rPr lang="en-US" dirty="0"/>
              <a:t>Results were extremely good, and they  go according to our objectives</a:t>
            </a:r>
          </a:p>
        </p:txBody>
      </p:sp>
    </p:spTree>
    <p:extLst>
      <p:ext uri="{BB962C8B-B14F-4D97-AF65-F5344CB8AC3E}">
        <p14:creationId xmlns:p14="http://schemas.microsoft.com/office/powerpoint/2010/main" val="3070369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Conclusion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411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Work</a:t>
            </a:r>
            <a:r>
              <a:rPr lang="pt-PT" dirty="0"/>
              <a:t> </a:t>
            </a:r>
            <a:r>
              <a:rPr lang="pt-PT" dirty="0" err="1"/>
              <a:t>delivered</a:t>
            </a:r>
            <a:r>
              <a:rPr lang="pt-PT" dirty="0"/>
              <a:t>:</a:t>
            </a:r>
          </a:p>
          <a:p>
            <a:pPr lvl="1"/>
            <a:r>
              <a:rPr lang="en-US" dirty="0" err="1"/>
              <a:t>WebGl</a:t>
            </a:r>
            <a:r>
              <a:rPr lang="en-US" dirty="0"/>
              <a:t> App</a:t>
            </a:r>
            <a:endParaRPr lang="pt-PT" dirty="0"/>
          </a:p>
          <a:p>
            <a:pPr lvl="1"/>
            <a:r>
              <a:rPr lang="en-US" dirty="0"/>
              <a:t>AR Android App- “Extended Play at Faraday Museum</a:t>
            </a:r>
          </a:p>
          <a:p>
            <a:pPr lvl="2"/>
            <a:r>
              <a:rPr lang="en-US" dirty="0"/>
              <a:t>Model target and image target</a:t>
            </a:r>
          </a:p>
          <a:p>
            <a:pPr lvl="2"/>
            <a:r>
              <a:rPr lang="en-US" dirty="0"/>
              <a:t>English and Portuguese version</a:t>
            </a:r>
          </a:p>
          <a:p>
            <a:pPr lvl="2"/>
            <a:r>
              <a:rPr lang="en-US" dirty="0"/>
              <a:t>Only Cathode Ray version  and all artifacts version</a:t>
            </a:r>
          </a:p>
          <a:p>
            <a:pPr lvl="1"/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  <a:p>
            <a:pPr lvl="1"/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648642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results in booth apps</a:t>
            </a:r>
          </a:p>
          <a:p>
            <a:r>
              <a:rPr lang="en-US" dirty="0"/>
              <a:t>From the tests we can concluded that our app is fun, interesting and helps the user enjoying the museum</a:t>
            </a:r>
          </a:p>
          <a:p>
            <a:r>
              <a:rPr lang="en-US" dirty="0"/>
              <a:t>The goals of the Thesis were achieved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13984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6E4CB-02C2-4AAC-BA31-A445DA2A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9827182-4246-4E7E-8722-02908C55E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Limitations:</a:t>
            </a:r>
          </a:p>
          <a:p>
            <a:r>
              <a:rPr lang="en-US" dirty="0"/>
              <a:t>The Cathode Ray artifact is supposed to work on a dark room, however this was not covered by us</a:t>
            </a:r>
          </a:p>
          <a:p>
            <a:r>
              <a:rPr lang="en-US" dirty="0"/>
              <a:t>However, our UI is very responsive, may not work very well in very small our large screens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Future work:</a:t>
            </a:r>
            <a:endParaRPr lang="en-US" dirty="0"/>
          </a:p>
          <a:p>
            <a:r>
              <a:rPr lang="en-US" dirty="0"/>
              <a:t>Calculate the thickness of the e-bean and relate it to the tension/intensity </a:t>
            </a:r>
          </a:p>
          <a:p>
            <a:r>
              <a:rPr lang="en-US" dirty="0"/>
              <a:t>Test the BLE connection with the museum module</a:t>
            </a:r>
          </a:p>
          <a:p>
            <a:r>
              <a:rPr lang="en-US" dirty="0"/>
              <a:t>It is possible to foresee some problems for older users to hold the tablets in the right place during the whole experience </a:t>
            </a: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/>
              <a:t>D </a:t>
            </a:r>
            <a:r>
              <a:rPr lang="en-US" dirty="0" err="1"/>
              <a:t>ArtWork</a:t>
            </a:r>
            <a:r>
              <a:rPr lang="en-US" dirty="0"/>
              <a:t> documentation </a:t>
            </a:r>
          </a:p>
          <a:p>
            <a:r>
              <a:rPr lang="en-US" strike="sngStrike" dirty="0"/>
              <a:t>To decrease the possibility of semantic errors, create a Target ID database</a:t>
            </a:r>
          </a:p>
          <a:p>
            <a:r>
              <a:rPr lang="en-US" strike="sngStrike" dirty="0"/>
              <a:t>Allow the user to select the level of expertise in the electromagnetic field, and change the explanations according to that</a:t>
            </a:r>
          </a:p>
        </p:txBody>
      </p:sp>
    </p:spTree>
    <p:extLst>
      <p:ext uri="{BB962C8B-B14F-4D97-AF65-F5344CB8AC3E}">
        <p14:creationId xmlns:p14="http://schemas.microsoft.com/office/powerpoint/2010/main" val="27090234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5F9052-A978-44B5-A6D2-9E7DEB4F34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“We believe augmented reality is going to change the way we use technology forever. We’re already seeing things that will transform the way you work, play, connect and learn.” —Tim Cook</a:t>
            </a:r>
            <a:endParaRPr lang="pt-PT" sz="4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600274-E336-429C-9D69-55B3692067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João Henriques</a:t>
            </a:r>
          </a:p>
        </p:txBody>
      </p:sp>
    </p:spTree>
    <p:extLst>
      <p:ext uri="{BB962C8B-B14F-4D97-AF65-F5344CB8AC3E}">
        <p14:creationId xmlns:p14="http://schemas.microsoft.com/office/powerpoint/2010/main" val="285490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2F764F-3B6F-B44E-9008-891EBAB74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7056444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900" spc="-100" dirty="0">
                <a:solidFill>
                  <a:schemeClr val="accent1"/>
                </a:solidFill>
              </a:rPr>
              <a:t>Introduction 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830044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BE8CC-7FDA-4977-A408-BE83F1E7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r>
              <a:rPr lang="pt-PT" dirty="0"/>
              <a:t>  &amp; </a:t>
            </a:r>
            <a:r>
              <a:rPr lang="en-US" dirty="0"/>
              <a:t>Objectives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78707F-1115-4ED8-ACB5-529058268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 the visiting experience of the IST’ Faraday museum.</a:t>
            </a:r>
          </a:p>
          <a:p>
            <a:pPr lvl="1"/>
            <a:r>
              <a:rPr lang="en-US" dirty="0"/>
              <a:t>Augmenting the Cathode Ray </a:t>
            </a:r>
          </a:p>
          <a:p>
            <a:pPr lvl="1"/>
            <a:r>
              <a:rPr lang="en-US" dirty="0"/>
              <a:t>Evaluate the work done so far by testing with users, changing any interaction problems found.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91512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2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24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26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3DD382-A68F-4157-BB90-2C987A20D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The Cathode Ray Object</a:t>
            </a:r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A14832EA-E8B4-4098-BB3E-C7007EF29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7518" y="484632"/>
            <a:ext cx="4742340" cy="355675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CF7F2427-615B-4A94-A0F4-BDD60BC06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142" y="470432"/>
            <a:ext cx="4742340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76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Work</a:t>
            </a:r>
            <a:r>
              <a:rPr lang="pt-PT" dirty="0">
                <a:solidFill>
                  <a:schemeClr val="accent1"/>
                </a:solidFill>
              </a:rPr>
              <a:t> </a:t>
            </a:r>
            <a:r>
              <a:rPr lang="pt-PT" dirty="0" err="1">
                <a:solidFill>
                  <a:schemeClr val="accent1"/>
                </a:solidFill>
              </a:rPr>
              <a:t>Developed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324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CDFF64-39F5-4E0B-82EF-992E6BB8C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developed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8B1CA19-D1A2-4299-856E-03615482E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WebGL</a:t>
            </a:r>
            <a:r>
              <a:rPr lang="pt-PT" dirty="0"/>
              <a:t> App</a:t>
            </a:r>
          </a:p>
          <a:p>
            <a:r>
              <a:rPr lang="pt-PT" dirty="0"/>
              <a:t>Android App</a:t>
            </a:r>
          </a:p>
          <a:p>
            <a:r>
              <a:rPr lang="pt-PT" dirty="0"/>
              <a:t>Faraday </a:t>
            </a:r>
            <a:r>
              <a:rPr lang="pt-PT" dirty="0" err="1"/>
              <a:t>Museum</a:t>
            </a:r>
            <a:r>
              <a:rPr lang="pt-PT" dirty="0"/>
              <a:t> </a:t>
            </a:r>
            <a:r>
              <a:rPr lang="pt-PT" dirty="0" err="1"/>
              <a:t>Disseminations</a:t>
            </a:r>
            <a:endParaRPr lang="pt-PT" dirty="0"/>
          </a:p>
          <a:p>
            <a:r>
              <a:rPr lang="pt-PT" dirty="0" err="1"/>
              <a:t>Technical</a:t>
            </a:r>
            <a:r>
              <a:rPr lang="pt-PT" dirty="0"/>
              <a:t> </a:t>
            </a:r>
            <a:r>
              <a:rPr lang="pt-PT" dirty="0" err="1"/>
              <a:t>Report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62561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8A6589-731F-0A49-857A-EE930B98D5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pt-PT" dirty="0" err="1">
                <a:solidFill>
                  <a:schemeClr val="accent1"/>
                </a:solidFill>
              </a:rPr>
              <a:t>WebGL</a:t>
            </a:r>
            <a:r>
              <a:rPr lang="pt-PT" dirty="0">
                <a:solidFill>
                  <a:schemeClr val="accent1"/>
                </a:solidFill>
              </a:rPr>
              <a:t> App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885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ECF426-A531-4AB8-AE77-F79772515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App overview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751CA96-339F-4D00-951B-FCDB0E664A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781" r="-412"/>
          <a:stretch/>
        </p:blipFill>
        <p:spPr>
          <a:xfrm>
            <a:off x="5427027" y="635936"/>
            <a:ext cx="5853683" cy="325391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48B56A2-88DA-4EA0-A354-19E50CDF8E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6" r="6285" b="1"/>
          <a:stretch/>
        </p:blipFill>
        <p:spPr>
          <a:xfrm>
            <a:off x="318518" y="635936"/>
            <a:ext cx="4789992" cy="325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36556"/>
      </p:ext>
    </p:extLst>
  </p:cSld>
  <p:clrMapOvr>
    <a:masterClrMapping/>
  </p:clrMapOvr>
</p:sld>
</file>

<file path=ppt/theme/theme1.xml><?xml version="1.0" encoding="utf-8"?>
<a:theme xmlns:a="http://schemas.openxmlformats.org/drawingml/2006/main" name="Moldura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2209</Words>
  <Application>Microsoft Office PowerPoint</Application>
  <PresentationFormat>Ecrã Panorâmico</PresentationFormat>
  <Paragraphs>192</Paragraphs>
  <Slides>26</Slides>
  <Notes>20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26</vt:i4>
      </vt:variant>
    </vt:vector>
  </HeadingPairs>
  <TitlesOfParts>
    <vt:vector size="31" baseType="lpstr">
      <vt:lpstr>Arial</vt:lpstr>
      <vt:lpstr>Calibri</vt:lpstr>
      <vt:lpstr>Corbel</vt:lpstr>
      <vt:lpstr>Wingdings 2</vt:lpstr>
      <vt:lpstr>Moldura</vt:lpstr>
      <vt:lpstr>A new interaction experience in Extended Play at Faraday Museum </vt:lpstr>
      <vt:lpstr>Agenda</vt:lpstr>
      <vt:lpstr>Introduction  &amp; Objectives</vt:lpstr>
      <vt:lpstr>Introduction  &amp; Objectives</vt:lpstr>
      <vt:lpstr>The Cathode Ray Object</vt:lpstr>
      <vt:lpstr>Work Developed</vt:lpstr>
      <vt:lpstr>Work developed</vt:lpstr>
      <vt:lpstr>WebGL App</vt:lpstr>
      <vt:lpstr>App overview</vt:lpstr>
      <vt:lpstr>Evaluation Results</vt:lpstr>
      <vt:lpstr>Android App</vt:lpstr>
      <vt:lpstr>Technical aspects </vt:lpstr>
      <vt:lpstr>App overview</vt:lpstr>
      <vt:lpstr>App overview</vt:lpstr>
      <vt:lpstr>video</vt:lpstr>
      <vt:lpstr>Android Evaluation</vt:lpstr>
      <vt:lpstr>Objective</vt:lpstr>
      <vt:lpstr>Methodology</vt:lpstr>
      <vt:lpstr>Demographic Results</vt:lpstr>
      <vt:lpstr>UEQ Results</vt:lpstr>
      <vt:lpstr>Conclusion of the results</vt:lpstr>
      <vt:lpstr>Conclusion</vt:lpstr>
      <vt:lpstr>Conclusion</vt:lpstr>
      <vt:lpstr>Conclusion</vt:lpstr>
      <vt:lpstr>Conclusion</vt:lpstr>
      <vt:lpstr>“We believe augmented reality is going to change the way we use technology forever. We’re already seeing things that will transform the way you work, play, connect and learn.” —Tim Cook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new interaction experience in Extended Play at Faraday Museum </dc:title>
  <dc:creator>Toscan0</dc:creator>
  <cp:lastModifiedBy>Toscan0</cp:lastModifiedBy>
  <cp:revision>4</cp:revision>
  <dcterms:created xsi:type="dcterms:W3CDTF">2021-01-22T15:27:08Z</dcterms:created>
  <dcterms:modified xsi:type="dcterms:W3CDTF">2021-01-22T22:59:32Z</dcterms:modified>
</cp:coreProperties>
</file>

<file path=docProps/thumbnail.jpeg>
</file>